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6"/>
  </p:notesMasterIdLst>
  <p:sldIdLst>
    <p:sldId id="333" r:id="rId5"/>
    <p:sldId id="282" r:id="rId6"/>
    <p:sldId id="336" r:id="rId7"/>
    <p:sldId id="350" r:id="rId8"/>
    <p:sldId id="339" r:id="rId9"/>
    <p:sldId id="351" r:id="rId10"/>
    <p:sldId id="352" r:id="rId11"/>
    <p:sldId id="353" r:id="rId12"/>
    <p:sldId id="354" r:id="rId13"/>
    <p:sldId id="355" r:id="rId14"/>
    <p:sldId id="33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4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02C2-41B9-7243-86C1-C8C6FC907120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49098-A5DD-8745-9BDA-7818ECA228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" name="Freeform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lev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" name="Freeform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1" name="Graphic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Upda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 Placeholder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>
            <a:norm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anchor="b">
            <a:normAutofit/>
          </a:bodyPr>
          <a:lstStyle>
            <a:lvl1pPr>
              <a:lnSpc>
                <a:spcPct val="85000"/>
              </a:lnSpc>
              <a:defRPr sz="1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ef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/>
          <a:lstStyle/>
          <a:p>
            <a:r>
              <a:rPr lang="en-US"/>
              <a:t>CONTOSO ALL-HANDS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ri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n-US" sz="2400" smtClean="0">
                <a:solidFill>
                  <a:schemeClr val="bg1"/>
                </a:solidFill>
              </a:defRPr>
            </a:lvl1pPr>
            <a:lvl2pPr>
              <a:defRPr lang="en-US" sz="2400" smtClean="0">
                <a:solidFill>
                  <a:schemeClr val="bg1"/>
                </a:solidFill>
              </a:defRPr>
            </a:lvl2pPr>
            <a:lvl3pPr>
              <a:defRPr lang="en-US" sz="2400" smtClean="0">
                <a:solidFill>
                  <a:schemeClr val="bg1"/>
                </a:solidFill>
              </a:defRPr>
            </a:lvl3pPr>
            <a:lvl4pPr>
              <a:defRPr lang="en-US" sz="2400" smtClean="0">
                <a:solidFill>
                  <a:schemeClr val="bg1"/>
                </a:solidFill>
              </a:defRPr>
            </a:lvl4pPr>
            <a:lvl5pPr>
              <a:defRPr lang="en-US" sz="2400">
                <a:solidFill>
                  <a:schemeClr val="bg1"/>
                </a:solidFill>
              </a:defRPr>
            </a:lvl5pPr>
          </a:lstStyle>
          <a:p>
            <a:pPr marL="347472" lvl="0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7472" lvl="1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7472" lvl="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7472" lvl="3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7472" lvl="4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anchor="t">
            <a:noAutofit/>
          </a:bodyPr>
          <a:lstStyle>
            <a:lvl1pPr>
              <a:lnSpc>
                <a:spcPct val="85000"/>
              </a:lnSpc>
              <a:defRPr sz="3800" cap="none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sz="14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r>
              <a:rPr lang="en-US"/>
              <a:t>CONTOSO ALL-HANDS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5AD67BE-1AC2-719C-E3F6-47208888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82921"/>
            <a:ext cx="8868400" cy="60756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87" y="1866263"/>
            <a:ext cx="6582770" cy="2328171"/>
          </a:xfrm>
        </p:spPr>
        <p:txBody>
          <a:bodyPr/>
          <a:lstStyle/>
          <a:p>
            <a:r>
              <a:rPr lang="en-U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Virtual memory paging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187" y="3737234"/>
            <a:ext cx="4709160" cy="643694"/>
          </a:xfrm>
        </p:spPr>
        <p:txBody>
          <a:bodyPr/>
          <a:lstStyle/>
          <a:p>
            <a:r>
              <a:rPr lang="en-US" i="1" dirty="0">
                <a:latin typeface="Avenir Next LT Pro" panose="020B0504020202020204" pitchFamily="34" charset="77"/>
                <a:cs typeface="Segoe UI"/>
              </a:rPr>
              <a:t>Operating System (Lab) Project</a:t>
            </a:r>
          </a:p>
          <a:p>
            <a:endParaRPr lang="en-US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895437-5639-7113-A1E3-A1B28FD30E49}"/>
              </a:ext>
            </a:extLst>
          </p:cNvPr>
          <p:cNvCxnSpPr/>
          <p:nvPr/>
        </p:nvCxnSpPr>
        <p:spPr>
          <a:xfrm>
            <a:off x="5704765" y="3604167"/>
            <a:ext cx="36212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05E6D4-2C78-CE3F-C8E6-B8723841BC37}"/>
              </a:ext>
            </a:extLst>
          </p:cNvPr>
          <p:cNvSpPr txBox="1"/>
          <p:nvPr/>
        </p:nvSpPr>
        <p:spPr>
          <a:xfrm>
            <a:off x="6505574" y="4966508"/>
            <a:ext cx="5686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Instructor : </a:t>
            </a:r>
            <a:r>
              <a:rPr lang="en-US" dirty="0" err="1">
                <a:solidFill>
                  <a:schemeClr val="bg1"/>
                </a:solidFill>
              </a:rPr>
              <a:t>Aadrish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Pirzado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PRESNETED BY AHMED ALI ANSARI (1402-2020) , Muhammad Taha Qadri (1197-2020) , Muhammad Hanan Faisal (961-2020)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DATED : 1/11/2023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Course Operating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>
              <a:spcBef>
                <a:spcPts val="400"/>
              </a:spcBef>
              <a:spcAft>
                <a:spcPts val="600"/>
              </a:spcAft>
            </a:pPr>
            <a:r>
              <a:rPr lang="en-US" sz="40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Paging Project </a:t>
            </a:r>
            <a:r>
              <a:rPr lang="en-US" sz="4000" b="0" spc="0" dirty="0">
                <a:latin typeface="Avenir Next LT Pro" panose="020B0504020202020204" pitchFamily="34" charset="77"/>
              </a:rPr>
              <a:t>Output</a:t>
            </a:r>
            <a:endParaRPr lang="en-US" sz="40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0EC2D-D72E-6F03-AEC1-B039AD70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0" y="765978"/>
            <a:ext cx="11696131" cy="42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4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CLOSING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831A0-9946-DA9A-FE90-D09C60D39D2E}"/>
              </a:ext>
            </a:extLst>
          </p:cNvPr>
          <p:cNvSpPr txBox="1"/>
          <p:nvPr/>
        </p:nvSpPr>
        <p:spPr>
          <a:xfrm>
            <a:off x="1578996" y="2109432"/>
            <a:ext cx="1044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effectLst/>
                <a:latin typeface="Consolas" panose="020B0609020204030204" pitchFamily="49" charset="0"/>
              </a:rPr>
              <a:t>THANKYOU THAT’S IT FROM THE GROUP </a:t>
            </a:r>
          </a:p>
        </p:txBody>
      </p:sp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AGENDA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2496312"/>
            <a:ext cx="5101533" cy="3721608"/>
          </a:xfrm>
        </p:spPr>
        <p:txBody>
          <a:bodyPr/>
          <a:lstStyle/>
          <a:p>
            <a:pPr algn="l" rtl="0" fontAlgn="base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Introductions</a:t>
            </a:r>
            <a:r>
              <a:rPr lang="en-US" sz="28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​ to virtual memory</a:t>
            </a:r>
          </a:p>
          <a:p>
            <a:pPr algn="l" rtl="0" fontAlgn="base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spc="0" dirty="0">
                <a:latin typeface="Avenir Next LT Pro" panose="020B0504020202020204" pitchFamily="34" charset="77"/>
              </a:rPr>
              <a:t>Paging Concept</a:t>
            </a:r>
            <a:endParaRPr lang="en-US" sz="28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algn="l" rtl="0" fontAlgn="base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spc="0" dirty="0">
                <a:latin typeface="Avenir Next LT Pro" panose="020B0504020202020204" pitchFamily="34" charset="77"/>
              </a:rPr>
              <a:t>Paging Workflow Diagram</a:t>
            </a:r>
            <a:endParaRPr lang="en-US" sz="28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algn="l" rtl="0" fontAlgn="base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Paging Project Code &amp; Output</a:t>
            </a:r>
            <a:endParaRPr lang="en-US" sz="28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algn="l" rtl="0" fontAlgn="base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Closing</a:t>
            </a:r>
            <a:r>
              <a:rPr lang="en-US" sz="28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​</a:t>
            </a:r>
          </a:p>
          <a:p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CONTOSO ALL-HANDS</a:t>
            </a:r>
          </a:p>
        </p:txBody>
      </p:sp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VIRTUAL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C55F-D2F1-5275-66C6-BABA20B34944}"/>
              </a:ext>
            </a:extLst>
          </p:cNvPr>
          <p:cNvSpPr txBox="1"/>
          <p:nvPr/>
        </p:nvSpPr>
        <p:spPr>
          <a:xfrm>
            <a:off x="1247852" y="1129983"/>
            <a:ext cx="103254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“ Virtual memory is a feature in OS , where the programs can be store themselves in from of pages while their execution and only the required pages or of process are located into the main memory.</a:t>
            </a:r>
          </a:p>
          <a:p>
            <a:pPr algn="ctr"/>
            <a:r>
              <a:rPr lang="en-US" sz="2800" i="1" dirty="0"/>
              <a:t>Virtual memory is a imaginary memory which we are assuming . If we have material that exceed your memory at that time we need to use the concept of virtual memory . Virtual memory is temporary which is used along with the RAM of the system “</a:t>
            </a: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C55F-D2F1-5275-66C6-BABA20B34944}"/>
              </a:ext>
            </a:extLst>
          </p:cNvPr>
          <p:cNvSpPr txBox="1"/>
          <p:nvPr/>
        </p:nvSpPr>
        <p:spPr>
          <a:xfrm>
            <a:off x="1247852" y="351799"/>
            <a:ext cx="103254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Virtual memory can be implemented by suing Demand paging.</a:t>
            </a:r>
          </a:p>
          <a:p>
            <a:r>
              <a:rPr lang="en-US" sz="2400" dirty="0"/>
              <a:t>Could bring entire process into memory at load time Or bring a page into memory only when it is needed  Less I/O needed, no unnecessary I/O </a:t>
            </a:r>
          </a:p>
          <a:p>
            <a:r>
              <a:rPr lang="en-US" sz="2400" dirty="0"/>
              <a:t>Less memory needed </a:t>
            </a:r>
          </a:p>
          <a:p>
            <a:r>
              <a:rPr lang="en-US" sz="2400" dirty="0"/>
              <a:t>Faster response </a:t>
            </a:r>
          </a:p>
          <a:p>
            <a:r>
              <a:rPr lang="en-US" sz="2400" dirty="0"/>
              <a:t> More users Similar to paging system with swapping (diagram on right) Page is needed </a:t>
            </a:r>
          </a:p>
          <a:p>
            <a:r>
              <a:rPr lang="en-US" sz="2400" dirty="0"/>
              <a:t> reference to it </a:t>
            </a:r>
          </a:p>
          <a:p>
            <a:r>
              <a:rPr lang="en-US" sz="2400" dirty="0"/>
              <a:t>invalid reference -&gt; abort</a:t>
            </a:r>
          </a:p>
          <a:p>
            <a:r>
              <a:rPr lang="en-US" sz="2400" dirty="0"/>
              <a:t>  not-in-memory -&gt; bring to memory Lazy swapper – never swaps a page into memory unless page will be needed </a:t>
            </a:r>
          </a:p>
          <a:p>
            <a:r>
              <a:rPr lang="en-US" sz="2400" dirty="0"/>
              <a:t> Swapper that deals with pages is a pager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858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732D-CA87-5F29-02B7-03B9EEA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155" y="676656"/>
            <a:ext cx="4603845" cy="5495544"/>
          </a:xfrm>
        </p:spPr>
        <p:txBody>
          <a:bodyPr/>
          <a:lstStyle/>
          <a:p>
            <a:pPr algn="ctr" fontAlgn="base">
              <a:spcBef>
                <a:spcPts val="400"/>
              </a:spcBef>
              <a:spcAft>
                <a:spcPts val="600"/>
              </a:spcAft>
            </a:pPr>
            <a:r>
              <a:rPr lang="en-US" sz="5400" spc="0" dirty="0">
                <a:latin typeface="Avenir Next LT Pro" panose="020B0504020202020204" pitchFamily="34" charset="77"/>
              </a:rPr>
              <a:t>Paging Workflow Diagram</a:t>
            </a:r>
            <a:br>
              <a:rPr lang="en-US" sz="5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</a:br>
            <a:endParaRPr lang="en-US" sz="54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6749B-0677-1B30-0458-5925CD29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6" y="392131"/>
            <a:ext cx="7100112" cy="63703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7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732D-CA87-5F29-02B7-03B9EEA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155" y="676656"/>
            <a:ext cx="4603845" cy="5495544"/>
          </a:xfrm>
        </p:spPr>
        <p:txBody>
          <a:bodyPr/>
          <a:lstStyle/>
          <a:p>
            <a:pPr algn="ctr" fontAlgn="base">
              <a:spcBef>
                <a:spcPts val="400"/>
              </a:spcBef>
              <a:spcAft>
                <a:spcPts val="600"/>
              </a:spcAft>
            </a:pPr>
            <a:r>
              <a:rPr lang="en-US" sz="4400" dirty="0"/>
              <a:t>PAGE TABLE WHEN SOME PAGES ARE NOT IN MAIN MEMORY</a:t>
            </a:r>
            <a:br>
              <a:rPr lang="en-US" sz="5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</a:br>
            <a:endParaRPr lang="en-US" sz="54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A9E66-9C33-DCB2-FB5E-E5A13655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504967"/>
            <a:ext cx="7492621" cy="6271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27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>
              <a:spcBef>
                <a:spcPts val="400"/>
              </a:spcBef>
              <a:spcAft>
                <a:spcPts val="600"/>
              </a:spcAft>
            </a:pPr>
            <a:r>
              <a:rPr lang="en-US" sz="40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Paging Project Code </a:t>
            </a:r>
            <a:endParaRPr lang="en-US" sz="40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C55F-D2F1-5275-66C6-BABA20B34944}"/>
              </a:ext>
            </a:extLst>
          </p:cNvPr>
          <p:cNvSpPr txBox="1"/>
          <p:nvPr/>
        </p:nvSpPr>
        <p:spPr>
          <a:xfrm>
            <a:off x="1247852" y="271892"/>
            <a:ext cx="103254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def main():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physical_frame_table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size = int(input("How many words will you enter? "))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b="0" dirty="0">
                <a:effectLst/>
                <a:latin typeface="Consolas" panose="020B0609020204030204" pitchFamily="49" charset="0"/>
              </a:rPr>
              <a:t> = int(input("Enter word size: "))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set_virtual_page_table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, size=size,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set_page_mapping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, size=size)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sorted_mapping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 = list(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sorted_mapping.sort</a:t>
            </a:r>
            <a:r>
              <a:rPr lang="en-US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physical_frame_table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get_physical_frame_table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physical_frame_table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b="0" dirty="0"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sorted_mapping</a:t>
            </a:r>
            <a:r>
              <a:rPr lang="en-US" b="0" dirty="0">
                <a:effectLst/>
                <a:latin typeface="Consolas" panose="020B0609020204030204" pitchFamily="49" charset="0"/>
              </a:rPr>
              <a:t>[-1],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2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>
              <a:spcBef>
                <a:spcPts val="400"/>
              </a:spcBef>
              <a:spcAft>
                <a:spcPts val="600"/>
              </a:spcAft>
            </a:pPr>
            <a:r>
              <a:rPr lang="en-US" sz="40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Paging Project Code </a:t>
            </a:r>
            <a:endParaRPr lang="en-US" sz="40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C55F-D2F1-5275-66C6-BABA20B34944}"/>
              </a:ext>
            </a:extLst>
          </p:cNvPr>
          <p:cNvSpPr txBox="1"/>
          <p:nvPr/>
        </p:nvSpPr>
        <p:spPr>
          <a:xfrm>
            <a:off x="1247852" y="351799"/>
            <a:ext cx="103254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print("Virtual Page Table[] : {}".format(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print("Page Mapping[] : {}".format(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print("Physical Frame Table[] : {}".format(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physical_frame_table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set_virtual_page_table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=[], size=0,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=0):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temp = []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for offset in range(0, size):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elem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in range(0,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temp.append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    input("Enter value for offset #{}[{}]: ".format(offset,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elem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virtual_page_table.append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(temp)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temp = []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set_page_mapping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=[], size=0):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for offset in range(0, size):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page_mapping.append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int(input("Enter page number for offset #{}: ".format(offset))))</a:t>
            </a:r>
          </a:p>
        </p:txBody>
      </p:sp>
    </p:spTree>
    <p:extLst>
      <p:ext uri="{BB962C8B-B14F-4D97-AF65-F5344CB8AC3E}">
        <p14:creationId xmlns:p14="http://schemas.microsoft.com/office/powerpoint/2010/main" val="26078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>
              <a:spcBef>
                <a:spcPts val="400"/>
              </a:spcBef>
              <a:spcAft>
                <a:spcPts val="600"/>
              </a:spcAft>
            </a:pPr>
            <a:r>
              <a:rPr lang="en-US" sz="40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Paging Project Code </a:t>
            </a:r>
            <a:endParaRPr lang="en-US" sz="40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C55F-D2F1-5275-66C6-BABA20B34944}"/>
              </a:ext>
            </a:extLst>
          </p:cNvPr>
          <p:cNvSpPr txBox="1"/>
          <p:nvPr/>
        </p:nvSpPr>
        <p:spPr>
          <a:xfrm>
            <a:off x="1247852" y="351799"/>
            <a:ext cx="103254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get_physical_frame_table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=[],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physical_frame_table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=[],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=[],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upperbound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=0,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=0):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frame_number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in range(0,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upperbound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+ 1):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physical_frame_table.append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frame_number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word_size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virtual_page_table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page_mapping.index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frame_number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)] if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frame_number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in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page_mapping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else None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])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physical_frame_table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import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os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os.system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('clear')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main()</a:t>
            </a:r>
          </a:p>
        </p:txBody>
      </p:sp>
    </p:spTree>
    <p:extLst>
      <p:ext uri="{BB962C8B-B14F-4D97-AF65-F5344CB8AC3E}">
        <p14:creationId xmlns:p14="http://schemas.microsoft.com/office/powerpoint/2010/main" val="12775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-Hands_Cameo_New_Cameo_Win32_SD_v13" id="{AE311F7C-B88B-4B31-8AA9-C0FC395754AC}" vid="{CCC02037-A941-4852-B46B-9B500AF27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Cameo all-hands presentation</Template>
  <TotalTime>75</TotalTime>
  <Words>799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Calibri</vt:lpstr>
      <vt:lpstr>Consolas</vt:lpstr>
      <vt:lpstr>Courier New</vt:lpstr>
      <vt:lpstr>Posterama</vt:lpstr>
      <vt:lpstr>Wingdings</vt:lpstr>
      <vt:lpstr>WelcomeDoc</vt:lpstr>
      <vt:lpstr>Virtual memory paging</vt:lpstr>
      <vt:lpstr>AGENDA</vt:lpstr>
      <vt:lpstr>INTRO TO VIRTUAL MEMORY</vt:lpstr>
      <vt:lpstr>Paging Concept</vt:lpstr>
      <vt:lpstr>Paging Workflow Diagram </vt:lpstr>
      <vt:lpstr>PAGE TABLE WHEN SOME PAGES ARE NOT IN MAIN MEMORY </vt:lpstr>
      <vt:lpstr>Paging Project Code </vt:lpstr>
      <vt:lpstr>Paging Project Code </vt:lpstr>
      <vt:lpstr>Paging Project Code </vt:lpstr>
      <vt:lpstr>Paging Project Output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memory paging</dc:title>
  <dc:creator>Ahmed Ali Ansari</dc:creator>
  <cp:lastModifiedBy>Ahmed Ali Ansari</cp:lastModifiedBy>
  <cp:revision>2</cp:revision>
  <dcterms:created xsi:type="dcterms:W3CDTF">2023-01-11T14:30:45Z</dcterms:created>
  <dcterms:modified xsi:type="dcterms:W3CDTF">2023-01-11T15:51:23Z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